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8" r:id="rId5"/>
    <p:sldId id="283" r:id="rId6"/>
    <p:sldId id="286" r:id="rId7"/>
    <p:sldId id="260" r:id="rId8"/>
    <p:sldId id="289" r:id="rId9"/>
    <p:sldId id="290" r:id="rId10"/>
    <p:sldId id="267" r:id="rId11"/>
    <p:sldId id="262" r:id="rId12"/>
    <p:sldId id="264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911"/>
    <a:srgbClr val="F5F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794" autoAdjust="0"/>
  </p:normalViewPr>
  <p:slideViewPr>
    <p:cSldViewPr snapToGrid="0">
      <p:cViewPr varScale="1">
        <p:scale>
          <a:sx n="85" d="100"/>
          <a:sy n="85" d="100"/>
        </p:scale>
        <p:origin x="4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2019/07/02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ZA" smtClean="0"/>
              <a:t>2019/07/02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2038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PHILOSOPHIES AND PERSPECTIVES (HEARING AND THE DEAF) ARE INTERTWINED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D4A74-2FE5-427D-B730-F491DA3EF0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1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7E48C-BB11-409E-9748-69E18D4945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</a:t>
            </a:r>
            <a:br>
              <a:rPr lang="en-ZA" dirty="0"/>
            </a:br>
            <a:r>
              <a:rPr lang="en-ZA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Z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ZA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ZA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ZA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  <a:endParaRPr lang="en-ZA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  <a:endParaRPr lang="en-Z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or Drag &amp; Drop Your Photo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or Drag &amp; Drop Your Photo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ttons Grow and Turn on Path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1" y="0"/>
            <a:ext cx="5227675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61952" y="838200"/>
            <a:ext cx="601752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94606" y="6096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215384" y="20574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261" y="18288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047488" y="33528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581400" y="32004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5806440" y="484632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341220" y="4690872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Instructions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a sample image, select a picture and delete it. Now click the Pictures icon in each placeholder to insert your own images.</a:t>
            </a:r>
          </a:p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pictures courtesy of Bill Staples.</a:t>
            </a:r>
            <a:endParaRPr lang="en-US" sz="15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C 0.08333 0.12338 0.12409 0.20185 0.17031 0.35532 C 0.21771 0.51736 0.26002 0.8213 0.28515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C 0.0487 0.10208 0.07266 0.16713 0.09987 0.29444 C 0.12774 0.4287 0.15248 0.68078 0.16732 0.80602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1" grpId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3" grpId="1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5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  <p:sldLayoutId id="2147483682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9.svg"/><Relationship Id="rId4" Type="http://schemas.openxmlformats.org/officeDocument/2006/relationships/image" Target="../media/image21.png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00B050"/>
            </a:gs>
            <a:gs pos="0">
              <a:srgbClr val="00B050"/>
            </a:gs>
            <a:gs pos="81000">
              <a:srgbClr val="F5F567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5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10" y="223387"/>
            <a:ext cx="1364667" cy="1265395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05" y="1259822"/>
            <a:ext cx="1416837" cy="136951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11" y="2707498"/>
            <a:ext cx="1416773" cy="1293203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5E4B57-63C5-4DCB-BCE1-4387ED63618B}"/>
              </a:ext>
            </a:extLst>
          </p:cNvPr>
          <p:cNvSpPr txBox="1"/>
          <p:nvPr/>
        </p:nvSpPr>
        <p:spPr>
          <a:xfrm>
            <a:off x="159728" y="3672724"/>
            <a:ext cx="302868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Acceptable human resource policy, standards and ethics for catechists that will be integrated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11"/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62" y="4086425"/>
            <a:ext cx="1388380" cy="1228724"/>
          </a:xfrm>
        </p:spPr>
      </p:pic>
      <p:pic>
        <p:nvPicPr>
          <p:cNvPr id="15" name="Picture Placeholder 11"/>
          <p:cNvPicPr>
            <a:picLocks noGrp="1" noChangeAspect="1"/>
          </p:cNvPicPr>
          <p:nvPr>
            <p:ph type="pic" sz="quarter" idx="18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52" y="5400873"/>
            <a:ext cx="1380745" cy="1215266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5E4B57-63C5-4DCB-BCE1-4387ED63618B}"/>
              </a:ext>
            </a:extLst>
          </p:cNvPr>
          <p:cNvSpPr txBox="1"/>
          <p:nvPr/>
        </p:nvSpPr>
        <p:spPr>
          <a:xfrm>
            <a:off x="2535623" y="394419"/>
            <a:ext cx="446432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Recruitment, Selection etc.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5E4B57-63C5-4DCB-BCE1-4387ED63618B}"/>
              </a:ext>
            </a:extLst>
          </p:cNvPr>
          <p:cNvSpPr txBox="1"/>
          <p:nvPr/>
        </p:nvSpPr>
        <p:spPr>
          <a:xfrm>
            <a:off x="3801736" y="1482912"/>
            <a:ext cx="446432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Theological Updating Program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E4B57-63C5-4DCB-BCE1-4387ED63618B}"/>
              </a:ext>
            </a:extLst>
          </p:cNvPr>
          <p:cNvSpPr txBox="1"/>
          <p:nvPr/>
        </p:nvSpPr>
        <p:spPr>
          <a:xfrm>
            <a:off x="4767783" y="2841727"/>
            <a:ext cx="48477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CM Development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(Professional and Organizational)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5E4B57-63C5-4DCB-BCE1-4387ED63618B}"/>
              </a:ext>
            </a:extLst>
          </p:cNvPr>
          <p:cNvSpPr txBox="1"/>
          <p:nvPr/>
        </p:nvSpPr>
        <p:spPr>
          <a:xfrm>
            <a:off x="5477395" y="4339041"/>
            <a:ext cx="48477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Performance Appraisal/Feedback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5E4B57-63C5-4DCB-BCE1-4387ED63618B}"/>
              </a:ext>
            </a:extLst>
          </p:cNvPr>
          <p:cNvSpPr txBox="1"/>
          <p:nvPr/>
        </p:nvSpPr>
        <p:spPr>
          <a:xfrm>
            <a:off x="5953767" y="5777673"/>
            <a:ext cx="46245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Compensation and Welfare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Placeholder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>
          <a:xfrm>
            <a:off x="10146891" y="4881565"/>
            <a:ext cx="2045110" cy="1976436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7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00B050"/>
            </a:gs>
            <a:gs pos="0">
              <a:srgbClr val="00B050"/>
            </a:gs>
            <a:gs pos="76000">
              <a:srgbClr val="F5F567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9561" y="2590626"/>
            <a:ext cx="6176230" cy="468791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Studying Catechetical Human Resource (SCHR)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 descr="Logo Backdrop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331094" y="2213600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rgbClr val="F5F567"/>
              </a:gs>
              <a:gs pos="100000">
                <a:srgbClr val="00B05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38"/>
                    </a14:imgEffect>
                    <a14:imgEffect>
                      <a14:saturation sat="1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>
          <a:xfrm>
            <a:off x="1342537" y="1067642"/>
            <a:ext cx="4886814" cy="472271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D6CF1C-93B6-47F9-8402-B24AA909AD6D}"/>
              </a:ext>
            </a:extLst>
          </p:cNvPr>
          <p:cNvSpPr txBox="1">
            <a:spLocks/>
          </p:cNvSpPr>
          <p:nvPr/>
        </p:nvSpPr>
        <p:spPr>
          <a:xfrm>
            <a:off x="5427891" y="514014"/>
            <a:ext cx="6157900" cy="94781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NCS 2021: PARI Project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C2F95B2-6899-4E7A-80E2-390F3D50BE09}"/>
              </a:ext>
            </a:extLst>
          </p:cNvPr>
          <p:cNvSpPr txBox="1">
            <a:spLocks/>
          </p:cNvSpPr>
          <p:nvPr/>
        </p:nvSpPr>
        <p:spPr>
          <a:xfrm>
            <a:off x="5672137" y="1580637"/>
            <a:ext cx="5894627" cy="7768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The National Catechetical Study (NCS) 2021: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Pastoral Action Research and Intervention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86296-9110-4280-BEA3-11DBA4908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064" y="5249252"/>
            <a:ext cx="1395644" cy="1395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D23318-B8A6-4CC2-B49C-B1EC3B406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961" y="5372712"/>
            <a:ext cx="1222500" cy="992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139590-5854-431B-B7FE-82E7D83C5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461" y="5253907"/>
            <a:ext cx="1080603" cy="1390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B9041B-8FD4-46D5-A82D-F4BDDA86F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8708" y="5372712"/>
            <a:ext cx="1148725" cy="114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5F567"/>
            </a:gs>
            <a:gs pos="100000">
              <a:srgbClr val="00B05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Logo Backdrop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 rot="10800000"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612692" y="2286131"/>
            <a:ext cx="4429125" cy="797587"/>
          </a:xfrm>
        </p:spPr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Core of SCHR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825" y="937283"/>
            <a:ext cx="42529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will address a neglected dimension of the Catechetical Ministry in the Philippines, yet a significant arm of the Church - human resource.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project aims to formulate standard policies on the three dimensions, namely: employment, formation and compensation that could offer sustainability to the Catechetical Ministry of the country, specifically on its Human Resource – Catechists. </a:t>
            </a:r>
            <a:endParaRPr lang="en-US" sz="20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052" name="Picture 4" descr="Image result for filipino catech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602">
            <a:off x="6132836" y="3589463"/>
            <a:ext cx="4100933" cy="2724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" name="Picture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>
          <a:xfrm>
            <a:off x="8865606" y="411616"/>
            <a:ext cx="2759658" cy="2672102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6287" y="2997191"/>
            <a:ext cx="4497187" cy="212635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fundamentally aims to align a welfare for catechists, which will eventually benefit not only them, but likewise other stakeholders to whom they impart the Catholic values as called by their vocation.  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ZA" dirty="0"/>
              <a:t>Research Design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E41F722-BA6E-4DCA-864E-876ECDFB533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635241" y="3708116"/>
            <a:ext cx="4087450" cy="778160"/>
          </a:xfrm>
        </p:spPr>
        <p:txBody>
          <a:bodyPr/>
          <a:lstStyle/>
          <a:p>
            <a:r>
              <a:rPr lang="en-ZA" dirty="0"/>
              <a:t>Mixed research design: Qualitative and Quantitative</a:t>
            </a:r>
            <a:endParaRPr lang="en-ZA" noProof="1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416">
            <a:off x="4775996" y="475451"/>
            <a:ext cx="3282153" cy="3016783"/>
          </a:xfrm>
        </p:spPr>
      </p:pic>
      <p:pic>
        <p:nvPicPr>
          <p:cNvPr id="8" name="Picture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>
          <a:xfrm>
            <a:off x="10086975" y="4823661"/>
            <a:ext cx="2105025" cy="2034339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276189" y="1281872"/>
            <a:ext cx="6282274" cy="1308234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What are the existing policies (if there is any) that Ecclesia territories have at hand that seems inept in </a:t>
            </a:r>
            <a:r>
              <a:rPr lang="en-US" dirty="0" smtClean="0">
                <a:solidFill>
                  <a:schemeClr val="tx1"/>
                </a:solidFill>
              </a:rPr>
              <a:t>the sustainability of the </a:t>
            </a:r>
            <a:r>
              <a:rPr lang="en-US" dirty="0">
                <a:solidFill>
                  <a:schemeClr val="tx1"/>
                </a:solidFill>
              </a:rPr>
              <a:t>CM?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63" y="1281872"/>
            <a:ext cx="1814675" cy="157986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93248" y="3061441"/>
            <a:ext cx="5365215" cy="1396756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How does the </a:t>
            </a:r>
            <a:r>
              <a:rPr lang="en-US" dirty="0" smtClean="0">
                <a:solidFill>
                  <a:schemeClr val="tx1"/>
                </a:solidFill>
              </a:rPr>
              <a:t>current practices (or lack </a:t>
            </a:r>
            <a:r>
              <a:rPr lang="en-US" dirty="0">
                <a:solidFill>
                  <a:schemeClr val="tx1"/>
                </a:solidFill>
              </a:rPr>
              <a:t>thereof of standard </a:t>
            </a:r>
            <a:r>
              <a:rPr lang="en-US" dirty="0" smtClean="0">
                <a:solidFill>
                  <a:schemeClr val="tx1"/>
                </a:solidFill>
              </a:rPr>
              <a:t>policies) affect </a:t>
            </a:r>
            <a:r>
              <a:rPr lang="en-US" dirty="0">
                <a:solidFill>
                  <a:schemeClr val="tx1"/>
                </a:solidFill>
              </a:rPr>
              <a:t>the sustainability of the </a:t>
            </a:r>
            <a:r>
              <a:rPr lang="en-US" dirty="0" smtClean="0">
                <a:solidFill>
                  <a:schemeClr val="tx1"/>
                </a:solidFill>
              </a:rPr>
              <a:t>program as well as of its HR - catechists?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3" y="3061442"/>
            <a:ext cx="1845204" cy="165343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799868" y="4997121"/>
            <a:ext cx="4344257" cy="1385549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What is a modest social rate of return for a sustainable CM program using a comprehensive computed compensation equation?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65" y="4929532"/>
            <a:ext cx="1756823" cy="145313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D70FE9-3E72-418E-A6F5-81D7C4F765D2}"/>
              </a:ext>
            </a:extLst>
          </p:cNvPr>
          <p:cNvSpPr txBox="1"/>
          <p:nvPr/>
        </p:nvSpPr>
        <p:spPr>
          <a:xfrm>
            <a:off x="800007" y="413541"/>
            <a:ext cx="69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Main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Questions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be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Probed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3" name="Picture Placeholder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>
          <a:xfrm>
            <a:off x="10144125" y="4714877"/>
            <a:ext cx="2047875" cy="214312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effectLst>
            <a:reflection blurRad="50800" stA="54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225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313747" y="567993"/>
            <a:ext cx="4981898" cy="15733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assess the current system of the Catechetical Ministry on Human Resources in comparison with a typical professional human resource management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414338"/>
            <a:ext cx="1857375" cy="172700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72608" y="2625956"/>
            <a:ext cx="6016752" cy="1543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recommend a reasonable set of policies and standard in relation to continuous training and development of catechists that is essential in sustaining and retaining of human resource.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r="16618"/>
          <a:stretch>
            <a:fillRect/>
          </a:stretch>
        </p:blipFill>
        <p:spPr>
          <a:xfrm>
            <a:off x="2786062" y="2518439"/>
            <a:ext cx="1823021" cy="17181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622275" y="4595930"/>
            <a:ext cx="5093350" cy="155547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formulate/calculate a just and equitable compensation and benefits that is acceptable to both the Church administrators and the catechists. 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626795"/>
            <a:ext cx="1714500" cy="1501775"/>
          </a:xfrm>
        </p:spPr>
      </p:pic>
      <p:sp>
        <p:nvSpPr>
          <p:cNvPr id="11" name="Rectangle 10"/>
          <p:cNvSpPr/>
          <p:nvPr/>
        </p:nvSpPr>
        <p:spPr>
          <a:xfrm>
            <a:off x="-314453" y="2518438"/>
            <a:ext cx="31005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288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General: To design organizational policies and standards for the welfare of the Catechists in the entire </a:t>
            </a:r>
            <a:r>
              <a:rPr lang="en-US" sz="2200" dirty="0" smtClean="0">
                <a:solidFill>
                  <a:srgbClr val="288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archipelago</a:t>
            </a:r>
            <a:r>
              <a:rPr lang="en-US" sz="2200" dirty="0">
                <a:solidFill>
                  <a:srgbClr val="288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which will benefit the Catechetical Ministry and its recipients of the Catholic instructions.</a:t>
            </a:r>
            <a:endParaRPr lang="en-US" sz="2200" dirty="0">
              <a:solidFill>
                <a:srgbClr val="28891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Picture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>
          <a:xfrm>
            <a:off x="10220633" y="4952830"/>
            <a:ext cx="1971368" cy="1905170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18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 descr="decorative element">
            <a:extLst>
              <a:ext uri="{FF2B5EF4-FFF2-40B4-BE49-F238E27FC236}">
                <a16:creationId xmlns:a16="http://schemas.microsoft.com/office/drawing/2014/main" id="{F17CA28B-0AA7-44A3-A590-F3BC78D90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436314" y="2033289"/>
            <a:ext cx="959312" cy="946657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32000">
                <a:srgbClr val="F5F567"/>
              </a:gs>
              <a:gs pos="100000">
                <a:srgbClr val="00B050"/>
              </a:gs>
            </a:gsLst>
            <a:path path="circle">
              <a:fillToRect t="100000" r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13" name="Freeform: Shape 12" descr="decorative element">
            <a:extLst>
              <a:ext uri="{FF2B5EF4-FFF2-40B4-BE49-F238E27FC236}">
                <a16:creationId xmlns:a16="http://schemas.microsoft.com/office/drawing/2014/main" id="{2E4FAF5A-0F31-4306-84A7-9FB1C0410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5727821" y="2033289"/>
            <a:ext cx="931694" cy="946657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gradFill>
            <a:gsLst>
              <a:gs pos="32000">
                <a:srgbClr val="F5F567"/>
              </a:gs>
              <a:gs pos="100000">
                <a:srgbClr val="00B050"/>
              </a:gs>
            </a:gsLst>
            <a:path path="circle">
              <a:fillToRect t="100000" r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E44A62-8E09-4084-9A7E-FFC8FD96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968" y="1982778"/>
            <a:ext cx="2325292" cy="997168"/>
          </a:xfrm>
        </p:spPr>
        <p:txBody>
          <a:bodyPr/>
          <a:lstStyle/>
          <a:p>
            <a:pPr algn="ctr"/>
            <a:r>
              <a:rPr lang="en-ZA" sz="4800" dirty="0" err="1"/>
              <a:t>QuaNti</a:t>
            </a:r>
            <a:endParaRPr lang="en-Z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119B4-7FE5-43DD-81FB-DA75B8EA4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5626" y="3127872"/>
            <a:ext cx="3335720" cy="3257550"/>
          </a:xfrm>
        </p:spPr>
        <p:txBody>
          <a:bodyPr/>
          <a:lstStyle/>
          <a:p>
            <a:pPr marL="266700" lvl="1" indent="0">
              <a:buNone/>
            </a:pPr>
            <a:r>
              <a:rPr lang="en-ZA" sz="2000" noProof="1"/>
              <a:t>Organizational Structure and Work-Flow Chart</a:t>
            </a:r>
          </a:p>
          <a:p>
            <a:pPr marL="266700" lvl="1" indent="0">
              <a:buNone/>
            </a:pPr>
            <a:endParaRPr lang="en-ZA" sz="2000" noProof="1"/>
          </a:p>
          <a:p>
            <a:pPr marL="266700" lvl="1" indent="0">
              <a:buNone/>
            </a:pPr>
            <a:r>
              <a:rPr lang="en-ZA" sz="2000" noProof="1"/>
              <a:t>Recent renumeration </a:t>
            </a:r>
          </a:p>
          <a:p>
            <a:pPr marL="266700" lvl="1" indent="0">
              <a:buNone/>
            </a:pPr>
            <a:r>
              <a:rPr lang="en-ZA" sz="2000" noProof="1"/>
              <a:t>Legal compensation</a:t>
            </a:r>
          </a:p>
          <a:p>
            <a:pPr marL="266700" lvl="1" indent="0">
              <a:buNone/>
            </a:pPr>
            <a:r>
              <a:rPr lang="en-ZA" sz="2000" noProof="1"/>
              <a:t>Monetary value on non-income variables</a:t>
            </a:r>
          </a:p>
          <a:p>
            <a:pPr marL="266700" lvl="1" indent="0">
              <a:buNone/>
            </a:pPr>
            <a:endParaRPr lang="en-ZA" sz="2000" noProof="1"/>
          </a:p>
          <a:p>
            <a:pPr marL="266700" lvl="1" indent="0">
              <a:buNone/>
            </a:pPr>
            <a:r>
              <a:rPr lang="en-ZA" sz="2000" noProof="1"/>
              <a:t>Simple survey (Admin and Catechists)</a:t>
            </a:r>
          </a:p>
          <a:p>
            <a:pPr marL="266700" lvl="1" indent="0">
              <a:buNone/>
            </a:pPr>
            <a:endParaRPr lang="en-ZA" sz="2000" noProof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C3A6E4-FBBE-4F2E-8B22-4CACF85BE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6979" y="1971946"/>
            <a:ext cx="2062028" cy="1008000"/>
          </a:xfrm>
        </p:spPr>
        <p:txBody>
          <a:bodyPr/>
          <a:lstStyle/>
          <a:p>
            <a:pPr algn="ctr"/>
            <a:r>
              <a:rPr lang="en-ZA" sz="4800" dirty="0" err="1"/>
              <a:t>QuaLi</a:t>
            </a:r>
            <a:endParaRPr lang="en-ZA" sz="480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BD665AD-01A1-4FFC-8305-0A6070EA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14" y="732038"/>
            <a:ext cx="9736386" cy="432000"/>
          </a:xfrm>
        </p:spPr>
        <p:txBody>
          <a:bodyPr/>
          <a:lstStyle/>
          <a:p>
            <a:r>
              <a:rPr lang="en-ZA" dirty="0"/>
              <a:t>Mixed Research Design: Grounded and Holistic Perspective 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6E20BBA-1DCF-4A24-9711-721D9BA302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0" name="Picture Placeholder 24" descr="Bullseye">
            <a:extLst>
              <a:ext uri="{FF2B5EF4-FFF2-40B4-BE49-F238E27FC236}">
                <a16:creationId xmlns:a16="http://schemas.microsoft.com/office/drawing/2014/main" id="{120A52C2-7C0E-004B-8329-E4E37C6AE1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791" b="5791"/>
          <a:stretch>
            <a:fillRect/>
          </a:stretch>
        </p:blipFill>
        <p:spPr bwMode="gray">
          <a:xfrm>
            <a:off x="612446" y="2259202"/>
            <a:ext cx="576765" cy="509964"/>
          </a:xfrm>
          <a:prstGeom prst="rect">
            <a:avLst/>
          </a:prstGeom>
        </p:spPr>
      </p:pic>
      <p:pic>
        <p:nvPicPr>
          <p:cNvPr id="71" name="Picture Placeholder 26" descr="Lecturer">
            <a:extLst>
              <a:ext uri="{FF2B5EF4-FFF2-40B4-BE49-F238E27FC236}">
                <a16:creationId xmlns:a16="http://schemas.microsoft.com/office/drawing/2014/main" id="{183C32CC-2A28-074C-AEE5-C5B38EA348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-13136" b="-12288"/>
          <a:stretch/>
        </p:blipFill>
        <p:spPr bwMode="gray">
          <a:xfrm>
            <a:off x="5905285" y="2152485"/>
            <a:ext cx="576765" cy="72339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BD119B4-7FE5-43DD-81FB-DA75B8EA4CF1}"/>
              </a:ext>
            </a:extLst>
          </p:cNvPr>
          <p:cNvSpPr txBox="1">
            <a:spLocks/>
          </p:cNvSpPr>
          <p:nvPr/>
        </p:nvSpPr>
        <p:spPr>
          <a:xfrm>
            <a:off x="6836978" y="3209925"/>
            <a:ext cx="3090871" cy="291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buFont typeface="Arial" panose="020B0604020202020204" pitchFamily="34" charset="0"/>
              <a:buNone/>
            </a:pPr>
            <a:r>
              <a:rPr lang="en-ZA" sz="2000" noProof="1"/>
              <a:t>Narrative (Admin &amp; Catechists)</a:t>
            </a:r>
          </a:p>
          <a:p>
            <a:pPr marL="266700" lvl="1" indent="0">
              <a:buFont typeface="Arial" panose="020B0604020202020204" pitchFamily="34" charset="0"/>
              <a:buNone/>
            </a:pPr>
            <a:endParaRPr lang="en-ZA" sz="2000" noProof="1"/>
          </a:p>
          <a:p>
            <a:pPr marL="266700" lvl="1" indent="0">
              <a:buFont typeface="Arial" panose="020B0604020202020204" pitchFamily="34" charset="0"/>
              <a:buNone/>
            </a:pPr>
            <a:r>
              <a:rPr lang="en-ZA" sz="2000" noProof="1"/>
              <a:t>Social Visual Analysis: Photo-Elicitation </a:t>
            </a:r>
          </a:p>
          <a:p>
            <a:pPr marL="266700" lvl="1" indent="0">
              <a:buNone/>
            </a:pPr>
            <a:r>
              <a:rPr lang="en-ZA" sz="2000" noProof="1"/>
              <a:t>(Respondent-Generated or Researcher-Initiated) </a:t>
            </a:r>
          </a:p>
          <a:p>
            <a:pPr marL="266700" lvl="1" indent="0">
              <a:buNone/>
            </a:pPr>
            <a:endParaRPr lang="en-ZA" sz="2000" noProof="1"/>
          </a:p>
          <a:p>
            <a:pPr marL="266700" lvl="1" indent="0">
              <a:buNone/>
            </a:pPr>
            <a:r>
              <a:rPr lang="en-ZA" sz="2000" noProof="1"/>
              <a:t>Focus</a:t>
            </a:r>
            <a:r>
              <a:rPr lang="en-US" sz="2000" noProof="1"/>
              <a:t>ed</a:t>
            </a:r>
            <a:r>
              <a:rPr lang="en-ZA" sz="2000" noProof="1"/>
              <a:t> Group Discussion</a:t>
            </a:r>
          </a:p>
          <a:p>
            <a:pPr marL="266700" lvl="1" indent="0">
              <a:buFont typeface="Arial" panose="020B0604020202020204" pitchFamily="34" charset="0"/>
              <a:buNone/>
            </a:pPr>
            <a:endParaRPr lang="en-ZA" sz="2000" noProof="1"/>
          </a:p>
          <a:p>
            <a:pPr marL="266700" lvl="1" indent="0">
              <a:buFont typeface="Arial" panose="020B0604020202020204" pitchFamily="34" charset="0"/>
              <a:buNone/>
            </a:pPr>
            <a:endParaRPr lang="en-ZA" sz="2000" noProof="1"/>
          </a:p>
          <a:p>
            <a:pPr marL="266700" lvl="1" indent="0">
              <a:buFont typeface="Arial" panose="020B0604020202020204" pitchFamily="34" charset="0"/>
              <a:buNone/>
            </a:pPr>
            <a:endParaRPr lang="en-ZA" sz="2000" noProof="1"/>
          </a:p>
        </p:txBody>
      </p:sp>
      <p:pic>
        <p:nvPicPr>
          <p:cNvPr id="14" name="Picture Placeholder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>
          <a:xfrm>
            <a:off x="10331219" y="5088100"/>
            <a:ext cx="1860781" cy="1769900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941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256EF6-3CDE-4ADE-8753-BF5040E3C65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93518" y="4960541"/>
            <a:ext cx="1793007" cy="1485862"/>
          </a:xfrm>
        </p:spPr>
        <p:txBody>
          <a:bodyPr/>
          <a:lstStyle/>
          <a:p>
            <a:r>
              <a:rPr lang="en-US" sz="1500" dirty="0"/>
              <a:t>To formulate/calculate a just and equitable compensation and benefits that is acceptable to both the Church administrators and the catechists. </a:t>
            </a:r>
            <a:endParaRPr lang="en-ZA" sz="1500" dirty="0"/>
          </a:p>
        </p:txBody>
      </p:sp>
      <p:pic>
        <p:nvPicPr>
          <p:cNvPr id="27" name="Picture Placeholder 26" descr="Teacher">
            <a:extLst>
              <a:ext uri="{FF2B5EF4-FFF2-40B4-BE49-F238E27FC236}">
                <a16:creationId xmlns:a16="http://schemas.microsoft.com/office/drawing/2014/main" id="{EF145220-68FE-4BC3-8DF6-074CABEAC097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5F34C1-576F-4BF7-8C9C-D507F213AE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ZA" b="1" dirty="0"/>
              <a:t>HR Framework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E93992-F65E-48D7-971D-FA51E969BE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320" y="4830841"/>
            <a:ext cx="1620000" cy="1917792"/>
          </a:xfrm>
        </p:spPr>
        <p:txBody>
          <a:bodyPr/>
          <a:lstStyle/>
          <a:p>
            <a:pPr lvl="0"/>
            <a:r>
              <a:rPr lang="en-US" sz="1500" dirty="0"/>
              <a:t>To assess by comparison management, the current system of the Catechetical Ministry on Human Resource with a typical professional human resource</a:t>
            </a:r>
            <a:endParaRPr lang="en-ZA" sz="1500" dirty="0"/>
          </a:p>
        </p:txBody>
      </p:sp>
      <p:pic>
        <p:nvPicPr>
          <p:cNvPr id="29" name="Picture Placeholder 28" descr="Lecturer">
            <a:extLst>
              <a:ext uri="{FF2B5EF4-FFF2-40B4-BE49-F238E27FC236}">
                <a16:creationId xmlns:a16="http://schemas.microsoft.com/office/drawing/2014/main" id="{344FCB42-636B-4918-8866-D50ACA206D8C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59416" y="2774487"/>
            <a:ext cx="827463" cy="82746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B0B4A0-79F2-4CB5-BBB6-FEEBD84652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ZA" b="1" dirty="0"/>
              <a:t>Professionalize Service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810F29-B4A6-4A97-903D-F931D52ACA7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95749" y="4960540"/>
            <a:ext cx="2074143" cy="1712881"/>
          </a:xfrm>
        </p:spPr>
        <p:txBody>
          <a:bodyPr/>
          <a:lstStyle/>
          <a:p>
            <a:pPr lvl="0"/>
            <a:r>
              <a:rPr lang="en-US" sz="1500" dirty="0"/>
              <a:t>To recommend a reasonable set of policies and standard in relation to continuous training and development of catechists that is essential in sustaining and retaining of human resource. </a:t>
            </a:r>
          </a:p>
          <a:p>
            <a:endParaRPr lang="en-ZA" sz="1500" dirty="0"/>
          </a:p>
        </p:txBody>
      </p:sp>
      <p:pic>
        <p:nvPicPr>
          <p:cNvPr id="31" name="Picture Placeholder 30" descr="Coins">
            <a:extLst>
              <a:ext uri="{FF2B5EF4-FFF2-40B4-BE49-F238E27FC236}">
                <a16:creationId xmlns:a16="http://schemas.microsoft.com/office/drawing/2014/main" id="{A1AA205C-54CC-4A28-9B43-520D5A97DD7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53976-DF5A-4CE2-94FB-5F70C906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693518" y="4256094"/>
            <a:ext cx="1620000" cy="643466"/>
          </a:xfrm>
        </p:spPr>
        <p:txBody>
          <a:bodyPr/>
          <a:lstStyle/>
          <a:p>
            <a:r>
              <a:rPr lang="en-ZA" b="1" dirty="0"/>
              <a:t>Just Welfare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C2AC9A-0FD0-4DA8-99B4-C440A1D15DA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441048" y="785019"/>
            <a:ext cx="3863221" cy="720000"/>
          </a:xfrm>
        </p:spPr>
        <p:txBody>
          <a:bodyPr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Research Focus</a:t>
            </a:r>
          </a:p>
        </p:txBody>
      </p:sp>
      <p:sp>
        <p:nvSpPr>
          <p:cNvPr id="88" name="Slide Number Placeholder 87">
            <a:extLst>
              <a:ext uri="{FF2B5EF4-FFF2-40B4-BE49-F238E27FC236}">
                <a16:creationId xmlns:a16="http://schemas.microsoft.com/office/drawing/2014/main" id="{FAFF03E5-FC39-4375-8BD9-53A0FD781CB7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638">
            <a:off x="7078874" y="1494616"/>
            <a:ext cx="4739429" cy="2823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4" name="Picture Placeholder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>
          <a:xfrm>
            <a:off x="10301288" y="4960540"/>
            <a:ext cx="1890712" cy="1954510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84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567"/>
            </a:gs>
            <a:gs pos="99000">
              <a:srgbClr val="00B050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46B59-7B49-4180-9B48-FAC9C2BDF7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2AC071-0624-430C-AEB0-AD3EBFC1C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104" y="318802"/>
            <a:ext cx="3863221" cy="771525"/>
          </a:xfrm>
        </p:spPr>
        <p:txBody>
          <a:bodyPr/>
          <a:lstStyle/>
          <a:p>
            <a:pPr algn="ctr"/>
            <a:r>
              <a:rPr lang="en-ZA" dirty="0"/>
              <a:t>Significance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606456-BEB8-424C-8C7C-E9B311D7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04" y="1270406"/>
            <a:ext cx="4334710" cy="399704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 professionalized human resource system of the Catechetical Ministry will equip catechists of needed fundamentals of theology that will directly benefit the stakeholders.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Administrators (ecclesial and Catechetical Ministry) leaders will likewise benefit in this project by indirectly equipping them in human resource management, which is essential in any given organization or office. 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r="7857"/>
          <a:stretch>
            <a:fillRect/>
          </a:stretch>
        </p:blipFill>
        <p:spPr/>
      </p:pic>
      <p:pic>
        <p:nvPicPr>
          <p:cNvPr id="6" name="Picture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>
          <a:xfrm>
            <a:off x="10189645" y="5000625"/>
            <a:ext cx="2002355" cy="1857375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46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ntoso BG  Pitch Deck_SB - v4" id="{B4102299-0AE8-4B6D-9217-FDD7E8440BE7}" vid="{C9129DCB-E556-49D1-B1C1-E90E01296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FCFEE3-59F5-490C-AC74-047FF9F6A8FC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pitch deck</Template>
  <TotalTime>0</TotalTime>
  <Words>565</Words>
  <Application>Microsoft Office PowerPoint</Application>
  <PresentationFormat>Widescreen</PresentationFormat>
  <Paragraphs>61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Malgun Gothic</vt:lpstr>
      <vt:lpstr>Arial</vt:lpstr>
      <vt:lpstr>Calibri</vt:lpstr>
      <vt:lpstr>Calibri Light</vt:lpstr>
      <vt:lpstr>Corbel</vt:lpstr>
      <vt:lpstr>Times New Roman</vt:lpstr>
      <vt:lpstr>Office Theme</vt:lpstr>
      <vt:lpstr>PowerPoint Presentation</vt:lpstr>
      <vt:lpstr>PowerPoint Presentation</vt:lpstr>
      <vt:lpstr>Core of SCHR</vt:lpstr>
      <vt:lpstr>Research Design</vt:lpstr>
      <vt:lpstr>PowerPoint Presentation</vt:lpstr>
      <vt:lpstr>PowerPoint Presentation</vt:lpstr>
      <vt:lpstr>Mixed Research Design: Grounded and Holistic Perspective </vt:lpstr>
      <vt:lpstr>Research Focus</vt:lpstr>
      <vt:lpstr>Significance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</cp:revision>
  <dcterms:created xsi:type="dcterms:W3CDTF">2019-02-19T03:41:31Z</dcterms:created>
  <dcterms:modified xsi:type="dcterms:W3CDTF">2019-07-02T08:21:19Z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